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ESCUELAS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Hoja1!$B$4:$B$9</c:f>
              <c:strCache>
                <c:ptCount val="6"/>
                <c:pt idx="0">
                  <c:v>PREESCOLAR FEDERAL </c:v>
                </c:pt>
                <c:pt idx="1">
                  <c:v>PREESCOLAR ESTATAL</c:v>
                </c:pt>
                <c:pt idx="2">
                  <c:v>PRIMARIA ESTATAL </c:v>
                </c:pt>
                <c:pt idx="3">
                  <c:v>PRIMARIA FEDERAL </c:v>
                </c:pt>
                <c:pt idx="4">
                  <c:v>PRIMARIA  FEDERAL REGIÒN LAGUNA </c:v>
                </c:pt>
                <c:pt idx="5">
                  <c:v>TELESECUNDARIA</c:v>
                </c:pt>
              </c:strCache>
            </c:strRef>
          </c:cat>
          <c:val>
            <c:numRef>
              <c:f>Hoja1!$C$4:$C$9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20</c:v>
                </c:pt>
                <c:pt idx="3">
                  <c:v>42</c:v>
                </c:pt>
                <c:pt idx="4">
                  <c:v>24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62976816"/>
        <c:axId val="262976256"/>
        <c:axId val="0"/>
      </c:bar3DChart>
      <c:catAx>
        <c:axId val="26297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2976256"/>
        <c:crosses val="autoZero"/>
        <c:auto val="1"/>
        <c:lblAlgn val="ctr"/>
        <c:lblOffset val="100"/>
        <c:noMultiLvlLbl val="0"/>
      </c:catAx>
      <c:valAx>
        <c:axId val="262976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297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PREESCOLAR FEDERAL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JEFES DE SECTOR </c:v>
                </c:pt>
              </c:strCache>
            </c:strRef>
          </c:cat>
          <c:val>
            <c:numRef>
              <c:f>Hoja1!$C$4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PREESCOLAR ESTATAL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JEFES DE SECTOR </c:v>
                </c:pt>
              </c:strCache>
            </c:strRef>
          </c:cat>
          <c:val>
            <c:numRef>
              <c:f>Hoja1!$C$5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PRIMARIA ESTATAL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JEFES DE SECTOR </c:v>
                </c:pt>
              </c:strCache>
            </c:strRef>
          </c:cat>
          <c:val>
            <c:numRef>
              <c:f>Hoja1!$C$6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PRIMARIA FEDERAL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JEFES DE SECTOR </c:v>
                </c:pt>
              </c:strCache>
            </c:strRef>
          </c:cat>
          <c:val>
            <c:numRef>
              <c:f>Hoja1!$C$7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Hoja1!$B$8</c:f>
              <c:strCache>
                <c:ptCount val="1"/>
                <c:pt idx="0">
                  <c:v>PRIMARIA  FEDERAL REGIÒN LAGUNA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JEFES DE SECTOR </c:v>
                </c:pt>
              </c:strCache>
            </c:strRef>
          </c:cat>
          <c:val>
            <c:numRef>
              <c:f>Hoja1!$C$8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Hoja1!$B$9</c:f>
              <c:strCache>
                <c:ptCount val="1"/>
                <c:pt idx="0">
                  <c:v>TELESECUNDARIA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JEFES DE SECTOR </c:v>
                </c:pt>
              </c:strCache>
            </c:strRef>
          </c:cat>
          <c:val>
            <c:numRef>
              <c:f>Hoja1!$C$9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0997344"/>
        <c:axId val="260998464"/>
        <c:axId val="0"/>
      </c:bar3DChart>
      <c:catAx>
        <c:axId val="2609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0998464"/>
        <c:crosses val="autoZero"/>
        <c:auto val="1"/>
        <c:lblAlgn val="ctr"/>
        <c:lblOffset val="100"/>
        <c:noMultiLvlLbl val="0"/>
      </c:catAx>
      <c:valAx>
        <c:axId val="26099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99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SUPERVISORES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Hoja1!$B$4:$B$9</c:f>
              <c:strCache>
                <c:ptCount val="6"/>
                <c:pt idx="0">
                  <c:v>PREESCOLAR FEDERAL </c:v>
                </c:pt>
                <c:pt idx="1">
                  <c:v>PREESCOLAR ESTATAL</c:v>
                </c:pt>
                <c:pt idx="2">
                  <c:v>PRIMARIA ESTATAL </c:v>
                </c:pt>
                <c:pt idx="3">
                  <c:v>PRIMARIA FEDERAL </c:v>
                </c:pt>
                <c:pt idx="4">
                  <c:v>PRIMARIA  FEDERAL REGIÒN LAGUNA </c:v>
                </c:pt>
                <c:pt idx="5">
                  <c:v>TELESECUNDARIA</c:v>
                </c:pt>
              </c:strCache>
            </c:strRef>
          </c:cat>
          <c:val>
            <c:numRef>
              <c:f>Hoja1!$C$4:$C$9</c:f>
              <c:numCache>
                <c:formatCode>General</c:formatCode>
                <c:ptCount val="6"/>
                <c:pt idx="0">
                  <c:v>10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2719408"/>
        <c:axId val="322720528"/>
        <c:axId val="0"/>
      </c:bar3DChart>
      <c:catAx>
        <c:axId val="32271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2720528"/>
        <c:crosses val="autoZero"/>
        <c:auto val="1"/>
        <c:lblAlgn val="ctr"/>
        <c:lblOffset val="100"/>
        <c:noMultiLvlLbl val="0"/>
      </c:catAx>
      <c:valAx>
        <c:axId val="32272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271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ATPS 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Hoja1!$B$4:$B$9</c:f>
              <c:strCache>
                <c:ptCount val="6"/>
                <c:pt idx="0">
                  <c:v>PREESCOLAR FEDERAL </c:v>
                </c:pt>
                <c:pt idx="1">
                  <c:v>PREESCOLAR ESTATAL</c:v>
                </c:pt>
                <c:pt idx="2">
                  <c:v>PRIMARIA ESTATAL </c:v>
                </c:pt>
                <c:pt idx="3">
                  <c:v>PRIMARIA FEDERAL </c:v>
                </c:pt>
                <c:pt idx="4">
                  <c:v>PRIMARIA  FEDERAL REGIÒN LAGUNA </c:v>
                </c:pt>
                <c:pt idx="5">
                  <c:v>TELESECUNDARIA</c:v>
                </c:pt>
              </c:strCache>
            </c:strRef>
          </c:cat>
          <c:val>
            <c:numRef>
              <c:f>Hoja1!$C$4:$C$9</c:f>
              <c:numCache>
                <c:formatCode>General</c:formatCode>
                <c:ptCount val="6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8594944"/>
        <c:axId val="448594384"/>
        <c:axId val="0"/>
      </c:bar3DChart>
      <c:catAx>
        <c:axId val="4485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8594384"/>
        <c:crosses val="autoZero"/>
        <c:auto val="1"/>
        <c:lblAlgn val="ctr"/>
        <c:lblOffset val="100"/>
        <c:noMultiLvlLbl val="0"/>
      </c:catAx>
      <c:valAx>
        <c:axId val="4485943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85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DOCENTES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Hoja1!$B$4:$B$9</c:f>
              <c:strCache>
                <c:ptCount val="6"/>
                <c:pt idx="0">
                  <c:v>PREESCOLAR FEDERAL </c:v>
                </c:pt>
                <c:pt idx="1">
                  <c:v>PREESCOLAR ESTATAL</c:v>
                </c:pt>
                <c:pt idx="2">
                  <c:v>PRIMARIA ESTATAL </c:v>
                </c:pt>
                <c:pt idx="3">
                  <c:v>PRIMARIA FEDERAL </c:v>
                </c:pt>
                <c:pt idx="4">
                  <c:v>PRIMARIA  FEDERAL REGIÒN LAGUNA </c:v>
                </c:pt>
                <c:pt idx="5">
                  <c:v>TELESECUNDARIA</c:v>
                </c:pt>
              </c:strCache>
            </c:strRef>
          </c:cat>
          <c:val>
            <c:numRef>
              <c:f>Hoja1!$C$4:$C$9</c:f>
              <c:numCache>
                <c:formatCode>General</c:formatCode>
                <c:ptCount val="6"/>
                <c:pt idx="0">
                  <c:v>21</c:v>
                </c:pt>
                <c:pt idx="1">
                  <c:v>8</c:v>
                </c:pt>
                <c:pt idx="2">
                  <c:v>51</c:v>
                </c:pt>
                <c:pt idx="3">
                  <c:v>107</c:v>
                </c:pt>
                <c:pt idx="4">
                  <c:v>48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47608288"/>
        <c:axId val="447607728"/>
        <c:axId val="0"/>
      </c:bar3DChart>
      <c:catAx>
        <c:axId val="44760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7607728"/>
        <c:crosses val="autoZero"/>
        <c:auto val="1"/>
        <c:lblAlgn val="ctr"/>
        <c:lblOffset val="100"/>
        <c:noMultiLvlLbl val="0"/>
      </c:catAx>
      <c:valAx>
        <c:axId val="44760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60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ALUMNOS</a:t>
            </a:r>
            <a:r>
              <a:rPr lang="es-MX" baseline="0" dirty="0" smtClean="0"/>
              <a:t> 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PREESCOLAR FEDERAL 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5B9BD5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ALUMNOS </c:v>
                </c:pt>
              </c:strCache>
            </c:strRef>
          </c:cat>
          <c:val>
            <c:numRef>
              <c:f>Hoja1!$C$4</c:f>
              <c:numCache>
                <c:formatCode>General</c:formatCode>
                <c:ptCount val="1"/>
                <c:pt idx="0">
                  <c:v>405</c:v>
                </c:pt>
              </c:numCache>
            </c:numRef>
          </c:val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PREESCOLAR ESTATAL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ED7D31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ALUMNOS </c:v>
                </c:pt>
              </c:strCache>
            </c:strRef>
          </c:cat>
          <c:val>
            <c:numRef>
              <c:f>Hoja1!$C$5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PRIMARIA ESTATAL 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A5A5A5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ALUMNOS </c:v>
                </c:pt>
              </c:strCache>
            </c:strRef>
          </c:cat>
          <c:val>
            <c:numRef>
              <c:f>Hoja1!$C$6</c:f>
              <c:numCache>
                <c:formatCode>General</c:formatCode>
                <c:ptCount val="1"/>
                <c:pt idx="0">
                  <c:v>859</c:v>
                </c:pt>
              </c:numCache>
            </c:numRef>
          </c:val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PRIMARIA FEDERAL 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FFC000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ALUMNOS </c:v>
                </c:pt>
              </c:strCache>
            </c:strRef>
          </c:cat>
          <c:val>
            <c:numRef>
              <c:f>Hoja1!$C$7</c:f>
              <c:numCache>
                <c:formatCode>General</c:formatCode>
                <c:ptCount val="1"/>
                <c:pt idx="0">
                  <c:v>2015</c:v>
                </c:pt>
              </c:numCache>
            </c:numRef>
          </c:val>
        </c:ser>
        <c:ser>
          <c:idx val="4"/>
          <c:order val="4"/>
          <c:tx>
            <c:strRef>
              <c:f>Hoja1!$B$8</c:f>
              <c:strCache>
                <c:ptCount val="1"/>
                <c:pt idx="0">
                  <c:v>PRIMARIA  FEDERAL REGIÒN LAGUNA 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4472C4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ALUMNOS </c:v>
                </c:pt>
              </c:strCache>
            </c:strRef>
          </c:cat>
          <c:val>
            <c:numRef>
              <c:f>Hoja1!$C$8</c:f>
              <c:numCache>
                <c:formatCode>General</c:formatCode>
                <c:ptCount val="1"/>
                <c:pt idx="0">
                  <c:v>988</c:v>
                </c:pt>
              </c:numCache>
            </c:numRef>
          </c:val>
        </c:ser>
        <c:ser>
          <c:idx val="5"/>
          <c:order val="5"/>
          <c:tx>
            <c:strRef>
              <c:f>Hoja1!$B$9</c:f>
              <c:strCache>
                <c:ptCount val="1"/>
                <c:pt idx="0">
                  <c:v>TELESECUNDARIA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70AD47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ALUMNOS </c:v>
                </c:pt>
              </c:strCache>
            </c:strRef>
          </c:cat>
          <c:val>
            <c:numRef>
              <c:f>Hoja1!$C$9</c:f>
              <c:numCache>
                <c:formatCode>General</c:formatCode>
                <c:ptCount val="1"/>
                <c:pt idx="0">
                  <c:v>211</c:v>
                </c:pt>
              </c:numCache>
            </c:numRef>
          </c:val>
        </c:ser>
        <c:ser>
          <c:idx val="6"/>
          <c:order val="6"/>
          <c:tx>
            <c:strRef>
              <c:f>Hoja1!$B$10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alpha val="88000"/>
              </a:schemeClr>
            </a:solidFill>
            <a:ln>
              <a:solidFill>
                <a:schemeClr val="accent1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5B9BD5">
                  <a:lumMod val="60000"/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</c:f>
              <c:strCache>
                <c:ptCount val="1"/>
                <c:pt idx="0">
                  <c:v>ALUMNOS </c:v>
                </c:pt>
              </c:strCache>
            </c:strRef>
          </c:cat>
          <c:val>
            <c:numRef>
              <c:f>Hoja1!$C$10</c:f>
              <c:numCache>
                <c:formatCode>General</c:formatCode>
                <c:ptCount val="1"/>
                <c:pt idx="0">
                  <c:v>4626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8336160"/>
        <c:axId val="448332800"/>
        <c:axId val="0"/>
      </c:bar3DChart>
      <c:catAx>
        <c:axId val="4483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8332800"/>
        <c:crosses val="autoZero"/>
        <c:auto val="1"/>
        <c:lblAlgn val="ctr"/>
        <c:lblOffset val="100"/>
        <c:noMultiLvlLbl val="0"/>
      </c:catAx>
      <c:valAx>
        <c:axId val="44833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3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01E54-760E-49E7-AE9E-2B8DAB5E90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1667AAE-5ED3-4DD5-A2AD-61473069322B}">
      <dgm:prSet/>
      <dgm:spPr/>
      <dgm:t>
        <a:bodyPr/>
        <a:lstStyle/>
        <a:p>
          <a:r>
            <a: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Pone en el centro al alumno</a:t>
          </a:r>
          <a:endParaRPr lang="es-MX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F66D26-BC5F-433C-91BB-E60B65A2B6D2}" type="parTrans" cxnId="{E248492B-4081-49E7-8C7B-5BED2D6727B3}">
      <dgm:prSet/>
      <dgm:spPr/>
      <dgm:t>
        <a:bodyPr/>
        <a:lstStyle/>
        <a:p>
          <a:endParaRPr lang="es-MX"/>
        </a:p>
      </dgm:t>
    </dgm:pt>
    <dgm:pt modelId="{4ACED384-D317-4449-98E4-10DED3009E4C}" type="sibTrans" cxnId="{E248492B-4081-49E7-8C7B-5BED2D6727B3}">
      <dgm:prSet/>
      <dgm:spPr/>
      <dgm:t>
        <a:bodyPr/>
        <a:lstStyle/>
        <a:p>
          <a:endParaRPr lang="es-MX"/>
        </a:p>
      </dgm:t>
    </dgm:pt>
    <dgm:pt modelId="{3AB70B25-CE6D-47AB-837B-58F7B61436EC}">
      <dgm:prSet/>
      <dgm:spPr/>
      <dgm:t>
        <a:bodyPr/>
        <a:lstStyle/>
        <a:p>
          <a:r>
            <a: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Fomenta un esquema de trabajo en el aula y la escuela que enfatiza la convivencia diaria, a través de ambientes de aprendizaje</a:t>
          </a:r>
          <a:endParaRPr lang="es-MX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0E7619-7D1E-4468-ABC5-FBE123E3187C}" type="parTrans" cxnId="{863F6852-8AC6-4D99-AC5E-E8608FDA863F}">
      <dgm:prSet/>
      <dgm:spPr/>
      <dgm:t>
        <a:bodyPr/>
        <a:lstStyle/>
        <a:p>
          <a:endParaRPr lang="es-MX"/>
        </a:p>
      </dgm:t>
    </dgm:pt>
    <dgm:pt modelId="{68B56512-1920-47B7-83AB-D26E5244E0FD}" type="sibTrans" cxnId="{863F6852-8AC6-4D99-AC5E-E8608FDA863F}">
      <dgm:prSet/>
      <dgm:spPr/>
      <dgm:t>
        <a:bodyPr/>
        <a:lstStyle/>
        <a:p>
          <a:endParaRPr lang="es-MX"/>
        </a:p>
      </dgm:t>
    </dgm:pt>
    <dgm:pt modelId="{5E1062A8-4ABF-49A0-8A5F-5F9698B7502C}">
      <dgm:prSet/>
      <dgm:spPr/>
      <dgm:t>
        <a:bodyPr/>
        <a:lstStyle/>
        <a:p>
          <a:r>
            <a: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Retoma experiencias del trabajo multigrado PEM 2005 y</a:t>
          </a:r>
        </a:p>
        <a:p>
          <a:r>
            <a: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Escuela activa </a:t>
          </a:r>
          <a:endParaRPr lang="es-MX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12D35E-A2D8-40E6-A25D-D0EFA57AF0EC}" type="parTrans" cxnId="{5C8986CE-988A-4231-AB27-2E3436215E08}">
      <dgm:prSet/>
      <dgm:spPr/>
      <dgm:t>
        <a:bodyPr/>
        <a:lstStyle/>
        <a:p>
          <a:endParaRPr lang="es-MX"/>
        </a:p>
      </dgm:t>
    </dgm:pt>
    <dgm:pt modelId="{428EB76A-7546-4B43-9BAC-66DA3900FE1C}" type="sibTrans" cxnId="{5C8986CE-988A-4231-AB27-2E3436215E08}">
      <dgm:prSet/>
      <dgm:spPr/>
      <dgm:t>
        <a:bodyPr/>
        <a:lstStyle/>
        <a:p>
          <a:endParaRPr lang="es-MX"/>
        </a:p>
      </dgm:t>
    </dgm:pt>
    <dgm:pt modelId="{D594F2F4-F7A5-454E-A773-8A481913FFC2}" type="pres">
      <dgm:prSet presAssocID="{CA801E54-760E-49E7-AE9E-2B8DAB5E90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03013BD-50D9-48B8-B4C1-B1BC5BCA6960}" type="pres">
      <dgm:prSet presAssocID="{91667AAE-5ED3-4DD5-A2AD-6147306932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881DEF-E789-4BDB-A2DB-54638437F580}" type="pres">
      <dgm:prSet presAssocID="{4ACED384-D317-4449-98E4-10DED3009E4C}" presName="sibTrans" presStyleCnt="0"/>
      <dgm:spPr/>
    </dgm:pt>
    <dgm:pt modelId="{7A44A96B-E84D-4252-8A2E-3276C5DE6C94}" type="pres">
      <dgm:prSet presAssocID="{3AB70B25-CE6D-47AB-837B-58F7B61436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20647E-9469-441E-929D-2C8F40CFC005}" type="pres">
      <dgm:prSet presAssocID="{68B56512-1920-47B7-83AB-D26E5244E0FD}" presName="sibTrans" presStyleCnt="0"/>
      <dgm:spPr/>
    </dgm:pt>
    <dgm:pt modelId="{B462E883-835A-4E06-897D-50E91C928DEA}" type="pres">
      <dgm:prSet presAssocID="{5E1062A8-4ABF-49A0-8A5F-5F9698B7502C}" presName="node" presStyleLbl="node1" presStyleIdx="2" presStyleCnt="3" custLinFactNeighborX="1920" custLinFactNeighborY="-109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3F6852-8AC6-4D99-AC5E-E8608FDA863F}" srcId="{CA801E54-760E-49E7-AE9E-2B8DAB5E90FF}" destId="{3AB70B25-CE6D-47AB-837B-58F7B61436EC}" srcOrd="1" destOrd="0" parTransId="{750E7619-7D1E-4468-ABC5-FBE123E3187C}" sibTransId="{68B56512-1920-47B7-83AB-D26E5244E0FD}"/>
    <dgm:cxn modelId="{5C8986CE-988A-4231-AB27-2E3436215E08}" srcId="{CA801E54-760E-49E7-AE9E-2B8DAB5E90FF}" destId="{5E1062A8-4ABF-49A0-8A5F-5F9698B7502C}" srcOrd="2" destOrd="0" parTransId="{E312D35E-A2D8-40E6-A25D-D0EFA57AF0EC}" sibTransId="{428EB76A-7546-4B43-9BAC-66DA3900FE1C}"/>
    <dgm:cxn modelId="{1DC1C6FC-90D7-4515-ABDA-42A8042BB0D2}" type="presOf" srcId="{CA801E54-760E-49E7-AE9E-2B8DAB5E90FF}" destId="{D594F2F4-F7A5-454E-A773-8A481913FFC2}" srcOrd="0" destOrd="0" presId="urn:microsoft.com/office/officeart/2005/8/layout/default"/>
    <dgm:cxn modelId="{E248492B-4081-49E7-8C7B-5BED2D6727B3}" srcId="{CA801E54-760E-49E7-AE9E-2B8DAB5E90FF}" destId="{91667AAE-5ED3-4DD5-A2AD-61473069322B}" srcOrd="0" destOrd="0" parTransId="{E4F66D26-BC5F-433C-91BB-E60B65A2B6D2}" sibTransId="{4ACED384-D317-4449-98E4-10DED3009E4C}"/>
    <dgm:cxn modelId="{D50C7ED5-36C3-4B70-A74A-9C8EC30DF72C}" type="presOf" srcId="{3AB70B25-CE6D-47AB-837B-58F7B61436EC}" destId="{7A44A96B-E84D-4252-8A2E-3276C5DE6C94}" srcOrd="0" destOrd="0" presId="urn:microsoft.com/office/officeart/2005/8/layout/default"/>
    <dgm:cxn modelId="{8D05764F-7B37-4296-978B-42726BFE767E}" type="presOf" srcId="{91667AAE-5ED3-4DD5-A2AD-61473069322B}" destId="{E03013BD-50D9-48B8-B4C1-B1BC5BCA6960}" srcOrd="0" destOrd="0" presId="urn:microsoft.com/office/officeart/2005/8/layout/default"/>
    <dgm:cxn modelId="{C9D9E00D-BC40-4314-9980-5DE28C48AC8B}" type="presOf" srcId="{5E1062A8-4ABF-49A0-8A5F-5F9698B7502C}" destId="{B462E883-835A-4E06-897D-50E91C928DEA}" srcOrd="0" destOrd="0" presId="urn:microsoft.com/office/officeart/2005/8/layout/default"/>
    <dgm:cxn modelId="{3C0E8F34-AC93-4F2D-9924-4E7531EF70C1}" type="presParOf" srcId="{D594F2F4-F7A5-454E-A773-8A481913FFC2}" destId="{E03013BD-50D9-48B8-B4C1-B1BC5BCA6960}" srcOrd="0" destOrd="0" presId="urn:microsoft.com/office/officeart/2005/8/layout/default"/>
    <dgm:cxn modelId="{65ABB3A4-316E-4486-8FFD-E4E1B68DF86E}" type="presParOf" srcId="{D594F2F4-F7A5-454E-A773-8A481913FFC2}" destId="{C9881DEF-E789-4BDB-A2DB-54638437F580}" srcOrd="1" destOrd="0" presId="urn:microsoft.com/office/officeart/2005/8/layout/default"/>
    <dgm:cxn modelId="{71B2BFB8-D493-462E-A039-887996F4B909}" type="presParOf" srcId="{D594F2F4-F7A5-454E-A773-8A481913FFC2}" destId="{7A44A96B-E84D-4252-8A2E-3276C5DE6C94}" srcOrd="2" destOrd="0" presId="urn:microsoft.com/office/officeart/2005/8/layout/default"/>
    <dgm:cxn modelId="{2D9623C0-11EB-49DB-80D3-EE8ED75DA4FF}" type="presParOf" srcId="{D594F2F4-F7A5-454E-A773-8A481913FFC2}" destId="{3420647E-9469-441E-929D-2C8F40CFC005}" srcOrd="3" destOrd="0" presId="urn:microsoft.com/office/officeart/2005/8/layout/default"/>
    <dgm:cxn modelId="{37B716E7-0120-455E-9E94-3669F2A94D2F}" type="presParOf" srcId="{D594F2F4-F7A5-454E-A773-8A481913FFC2}" destId="{B462E883-835A-4E06-897D-50E91C928D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013BD-50D9-48B8-B4C1-B1BC5BCA6960}">
      <dsp:nvSpPr>
        <dsp:cNvPr id="0" name=""/>
        <dsp:cNvSpPr/>
      </dsp:nvSpPr>
      <dsp:spPr>
        <a:xfrm>
          <a:off x="978691" y="217"/>
          <a:ext cx="4167870" cy="25007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Pone en el centro al alumno</a:t>
          </a:r>
          <a:endParaRPr lang="es-MX" sz="2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78691" y="217"/>
        <a:ext cx="4167870" cy="2500722"/>
      </dsp:txXfrm>
    </dsp:sp>
    <dsp:sp modelId="{7A44A96B-E84D-4252-8A2E-3276C5DE6C94}">
      <dsp:nvSpPr>
        <dsp:cNvPr id="0" name=""/>
        <dsp:cNvSpPr/>
      </dsp:nvSpPr>
      <dsp:spPr>
        <a:xfrm>
          <a:off x="5563348" y="217"/>
          <a:ext cx="4167870" cy="250072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Fomenta un esquema de trabajo en el aula y la escuela que enfatiza la convivencia diaria, a través de ambientes de aprendizaje</a:t>
          </a:r>
          <a:endParaRPr lang="es-MX" sz="2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63348" y="217"/>
        <a:ext cx="4167870" cy="2500722"/>
      </dsp:txXfrm>
    </dsp:sp>
    <dsp:sp modelId="{B462E883-835A-4E06-897D-50E91C928DEA}">
      <dsp:nvSpPr>
        <dsp:cNvPr id="0" name=""/>
        <dsp:cNvSpPr/>
      </dsp:nvSpPr>
      <dsp:spPr>
        <a:xfrm>
          <a:off x="3351042" y="2643397"/>
          <a:ext cx="4167870" cy="25007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Retoma experiencias del trabajo multigrado PEM 2005 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Escuela activa </a:t>
          </a:r>
          <a:endParaRPr lang="es-MX" sz="2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51042" y="2643397"/>
        <a:ext cx="4167870" cy="2500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3735-851F-4155-9D17-6BC44DD590C0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9989E-B061-4EE5-B7F1-0C8CA8C901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27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88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86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06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12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33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612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7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94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67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7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21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8DFF-A918-451B-A42F-E88333BEA8A4}" type="datetimeFigureOut">
              <a:rPr lang="es-MX" smtClean="0"/>
              <a:t>14/02/2020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263F-69D4-4BF5-857D-FC7DF6E2E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58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92" y="1634489"/>
            <a:ext cx="9560108" cy="51435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2600" y="-80011"/>
            <a:ext cx="9144000" cy="1828801"/>
          </a:xfrm>
        </p:spPr>
        <p:txBody>
          <a:bodyPr>
            <a:normAutofit/>
          </a:bodyPr>
          <a:lstStyle/>
          <a:p>
            <a:r>
              <a:rPr lang="es-MX" sz="4800" b="1" dirty="0" smtClean="0"/>
              <a:t>MODELO DE APRENDIZAJE COLABORATIVO (MAC)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178761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APORTES DE DURANGO EN EL MODELO DE APRENDIZAJE COLABORATIVO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2826469"/>
            <a:ext cx="4861560" cy="2643505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Durango pionero MAC en  Jardines de Niños en una fase experimental para ajustar el modelo y expandirlo a todas las escuelas de educación básica.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9482"/>
            <a:ext cx="4973748" cy="40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EL MODELO DE APRENDIZAJE COLABORATIVO?</a:t>
            </a:r>
            <a:endParaRPr lang="es-MX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7960" y="2026602"/>
            <a:ext cx="481584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 modelo educativo que orienta y acompaña al estudiante para que sea más autónomo y participativo en su aprendizaje; lo anterior hace imprescindible acentuar el rol del docente como activador de ese proceso en el aula y en la escuela, en estrecho vínculo con la comunidad. 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6602"/>
            <a:ext cx="5299710" cy="3974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8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630" y="945515"/>
            <a:ext cx="419481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ofrecer una alternativa de mejora a las escuelas, que permita brindar orientaciones para fortalecer la gestión del aula y de la escuela rumbo a la mejora de los aprendizaje de las niñas, los niños y adolescentes </a:t>
            </a:r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11" y="427622"/>
            <a:ext cx="6196189" cy="4132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669648" y="242956"/>
            <a:ext cx="4142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¿CUAL ES EL OBJETIVO?</a:t>
            </a:r>
            <a:endParaRPr lang="es-MX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7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70" y="296545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¿CUÁL ES </a:t>
            </a:r>
            <a:r>
              <a:rPr lang="es-MX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META? </a:t>
            </a:r>
            <a:endParaRPr lang="es-MX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2445068"/>
            <a:ext cx="4446270" cy="11439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600" dirty="0" smtClean="0"/>
              <a:t>Consolidar un modelo educativo para la escuela mexicana que mejore la calidad de la educación.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70" y="788670"/>
            <a:ext cx="5567539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190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¿CUÁLES SON LOS FUNDAMENTOS PEDAGÓGICOS?</a:t>
            </a:r>
            <a:endParaRPr lang="es-MX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1768778"/>
              </p:ext>
            </p:extLst>
          </p:nvPr>
        </p:nvGraphicFramePr>
        <p:xfrm>
          <a:off x="1062990" y="1439333"/>
          <a:ext cx="107099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99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" y="0"/>
            <a:ext cx="8801100" cy="71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PARTICIPACIÓN DE DURANGO EN EL MAC </a:t>
            </a:r>
            <a:endParaRPr lang="es-MX" dirty="0"/>
          </a:p>
        </p:txBody>
      </p:sp>
      <p:sp>
        <p:nvSpPr>
          <p:cNvPr id="4" name="AutoShape 6" descr="Resultado de imagen para pizar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882014" y="1313498"/>
            <a:ext cx="9418323" cy="4207192"/>
            <a:chOff x="1131567" y="2103119"/>
            <a:chExt cx="9418323" cy="3423760"/>
          </a:xfrm>
        </p:grpSpPr>
        <p:pic>
          <p:nvPicPr>
            <p:cNvPr id="1028" name="Picture 4" descr="https://kidmechanix.com/wp-content/uploads/2017/06/ABAprinciplesforteacher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1" t="9846"/>
            <a:stretch/>
          </p:blipFill>
          <p:spPr bwMode="auto">
            <a:xfrm flipH="1">
              <a:off x="1131567" y="2103119"/>
              <a:ext cx="1074422" cy="342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8333" y="2103119"/>
              <a:ext cx="7395210" cy="2663191"/>
            </a:xfrm>
            <a:prstGeom prst="rect">
              <a:avLst/>
            </a:prstGeom>
          </p:spPr>
        </p:pic>
        <p:pic>
          <p:nvPicPr>
            <p:cNvPr id="1026" name="Picture 2" descr="https://www.lanetanoticias.com/wp-content/uploads/2018/05/Captura-de-pantalla-2018-05-14-a-las-14.20.3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56" t="21050" r="12704"/>
            <a:stretch/>
          </p:blipFill>
          <p:spPr bwMode="auto">
            <a:xfrm>
              <a:off x="9144000" y="2207673"/>
              <a:ext cx="1405890" cy="312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ángulo 6"/>
          <p:cNvSpPr/>
          <p:nvPr/>
        </p:nvSpPr>
        <p:spPr>
          <a:xfrm>
            <a:off x="3142298" y="1513958"/>
            <a:ext cx="53587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113 escuelas (preescolar, primaria y telesecundaria</a:t>
            </a:r>
            <a:r>
              <a:rPr lang="es-MX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s-MX" sz="2800" dirty="0" smtClean="0">
                <a:solidFill>
                  <a:schemeClr val="bg1"/>
                </a:solidFill>
              </a:rPr>
              <a:t>21 jefes de sector </a:t>
            </a:r>
          </a:p>
          <a:p>
            <a:r>
              <a:rPr lang="es-MX" sz="2800" dirty="0" smtClean="0">
                <a:solidFill>
                  <a:schemeClr val="bg1"/>
                </a:solidFill>
              </a:rPr>
              <a:t>43 supervisores </a:t>
            </a:r>
          </a:p>
          <a:p>
            <a:r>
              <a:rPr lang="es-MX" sz="2800" dirty="0" smtClean="0">
                <a:solidFill>
                  <a:schemeClr val="bg1"/>
                </a:solidFill>
              </a:rPr>
              <a:t>248 docentes </a:t>
            </a:r>
          </a:p>
          <a:p>
            <a:r>
              <a:rPr lang="es-MX" sz="2800" dirty="0">
                <a:solidFill>
                  <a:schemeClr val="bg1"/>
                </a:solidFill>
              </a:rPr>
              <a:t>4270 alumnos </a:t>
            </a:r>
          </a:p>
          <a:p>
            <a:r>
              <a:rPr lang="es-MX" sz="2800" dirty="0"/>
              <a:t> </a:t>
            </a:r>
          </a:p>
          <a:p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849491"/>
              </p:ext>
            </p:extLst>
          </p:nvPr>
        </p:nvGraphicFramePr>
        <p:xfrm>
          <a:off x="-120732" y="357522"/>
          <a:ext cx="42375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667322"/>
              </p:ext>
            </p:extLst>
          </p:nvPr>
        </p:nvGraphicFramePr>
        <p:xfrm>
          <a:off x="4106883" y="4642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086409"/>
              </p:ext>
            </p:extLst>
          </p:nvPr>
        </p:nvGraphicFramePr>
        <p:xfrm>
          <a:off x="8085117" y="2474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150708"/>
              </p:ext>
            </p:extLst>
          </p:nvPr>
        </p:nvGraphicFramePr>
        <p:xfrm>
          <a:off x="-120732" y="36359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734671"/>
              </p:ext>
            </p:extLst>
          </p:nvPr>
        </p:nvGraphicFramePr>
        <p:xfrm>
          <a:off x="4106883" y="35430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757617"/>
              </p:ext>
            </p:extLst>
          </p:nvPr>
        </p:nvGraphicFramePr>
        <p:xfrm>
          <a:off x="7954487" y="34242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476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77010" y="84007"/>
            <a:ext cx="3508404" cy="2807782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000" b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redondeado 6"/>
          <p:cNvSpPr/>
          <p:nvPr/>
        </p:nvSpPr>
        <p:spPr>
          <a:xfrm>
            <a:off x="4487696" y="57739"/>
            <a:ext cx="3485833" cy="2566248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000" b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redondeado 7"/>
          <p:cNvSpPr/>
          <p:nvPr/>
        </p:nvSpPr>
        <p:spPr>
          <a:xfrm>
            <a:off x="8522067" y="57739"/>
            <a:ext cx="2857500" cy="2474809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000" b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Flecha izquierda 2"/>
          <p:cNvSpPr/>
          <p:nvPr/>
        </p:nvSpPr>
        <p:spPr>
          <a:xfrm rot="3302203">
            <a:off x="2912931" y="3624021"/>
            <a:ext cx="2830663" cy="8101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Talleres de formadores </a:t>
            </a:r>
            <a:endParaRPr lang="es-MX" dirty="0"/>
          </a:p>
        </p:txBody>
      </p:sp>
      <p:sp>
        <p:nvSpPr>
          <p:cNvPr id="9" name="Flecha izquierda 8"/>
          <p:cNvSpPr/>
          <p:nvPr/>
        </p:nvSpPr>
        <p:spPr>
          <a:xfrm rot="5400000" flipV="1">
            <a:off x="5241095" y="3295684"/>
            <a:ext cx="2778135" cy="101507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Talleres de inducción  </a:t>
            </a:r>
            <a:endParaRPr lang="es-MX" dirty="0"/>
          </a:p>
        </p:txBody>
      </p:sp>
      <p:sp>
        <p:nvSpPr>
          <p:cNvPr id="10" name="Flecha izquierda 9"/>
          <p:cNvSpPr/>
          <p:nvPr/>
        </p:nvSpPr>
        <p:spPr>
          <a:xfrm rot="6756076" flipV="1">
            <a:off x="7201307" y="3304661"/>
            <a:ext cx="3149008" cy="99712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Talleres de seguimiento y acompañamiento </a:t>
            </a:r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3238" y="5073895"/>
            <a:ext cx="4236720" cy="115471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/>
              <a:t>PROCESO DE IMPLEMENTACIÓN MAC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172943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260</Words>
  <Application>Microsoft Office PowerPoint</Application>
  <PresentationFormat>Panorámica</PresentationFormat>
  <Paragraphs>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Tema de Office</vt:lpstr>
      <vt:lpstr>MODELO DE APRENDIZAJE COLABORATIVO (MAC)</vt:lpstr>
      <vt:lpstr>¿QUÉ ES EL MODELO DE APRENDIZAJE COLABORATIVO?</vt:lpstr>
      <vt:lpstr>Presentación de PowerPoint</vt:lpstr>
      <vt:lpstr>¿CUÁL ES LA META? </vt:lpstr>
      <vt:lpstr>¿CUÁLES SON LOS FUNDAMENTOS PEDAGÓGICOS?</vt:lpstr>
      <vt:lpstr>Presentación de PowerPoint</vt:lpstr>
      <vt:lpstr>PARTICIPACIÓN DE DURANGO EN EL MAC </vt:lpstr>
      <vt:lpstr>Presentación de PowerPoint</vt:lpstr>
      <vt:lpstr>PROCESO DE IMPLEMENTACIÓN MAC</vt:lpstr>
      <vt:lpstr>APORTES DE DURANGO EN EL MODELO DE APRENDIZAJE COLABORATIVO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APRENDIZAJE COLABORATIVO</dc:title>
  <dc:creator>Fabiola</dc:creator>
  <cp:lastModifiedBy>Fabiola</cp:lastModifiedBy>
  <cp:revision>40</cp:revision>
  <cp:lastPrinted>2020-02-14T16:13:34Z</cp:lastPrinted>
  <dcterms:created xsi:type="dcterms:W3CDTF">2020-02-13T15:33:26Z</dcterms:created>
  <dcterms:modified xsi:type="dcterms:W3CDTF">2020-02-14T17:30:34Z</dcterms:modified>
</cp:coreProperties>
</file>